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9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9144000" cy="5143500" type="screen16x9"/>
  <p:notesSz cx="6858000" cy="9144000"/>
  <p:embeddedFontLst>
    <p:embeddedFont>
      <p:font typeface="Roboto" panose="02000000000000000000" pitchFamily="2" charset="0"/>
      <p:regular r:id="rId22"/>
      <p:bold r:id="rId23"/>
      <p:italic r:id="rId24"/>
      <p:boldItalic r:id="rId25"/>
    </p:embeddedFont>
    <p:embeddedFont>
      <p:font typeface="Roboto Light" panose="02000000000000000000" pitchFamily="2" charset="0"/>
      <p:regular r:id="rId26"/>
      <p:bold r:id="rId27"/>
      <p:italic r:id="rId28"/>
      <p:boldItalic r:id="rId29"/>
    </p:embeddedFont>
    <p:embeddedFont>
      <p:font typeface="Roboto Medium" panose="02000000000000000000" pitchFamily="2" charset="0"/>
      <p:regular r:id="rId30"/>
      <p:bold r:id="rId31"/>
      <p:italic r:id="rId32"/>
      <p:boldItalic r:id="rId33"/>
    </p:embeddedFont>
    <p:embeddedFont>
      <p:font typeface="Roboto Mono" pitchFamily="2" charset="0"/>
      <p:regular r:id="rId34"/>
      <p:bold r:id="rId35"/>
      <p:italic r:id="rId36"/>
      <p:boldItalic r:id="rId37"/>
    </p:embeddedFont>
    <p:embeddedFont>
      <p:font typeface="Roboto Mono Light" pitchFamily="2" charset="0"/>
      <p:regular r:id="rId38"/>
      <p:bold r:id="rId39"/>
      <p:italic r:id="rId40"/>
      <p:boldItalic r:id="rId41"/>
    </p:embeddedFont>
    <p:embeddedFont>
      <p:font typeface="Roboto Mono Medium" pitchFamily="2" charset="0"/>
      <p:regular r:id="rId42"/>
      <p:bold r:id="rId43"/>
      <p:italic r:id="rId44"/>
      <p:boldItalic r:id="rId45"/>
    </p:embeddedFont>
    <p:embeddedFont>
      <p:font typeface="Roboto Thin" panose="02000000000000000000" pitchFamily="2" charset="0"/>
      <p:regular r:id="rId46"/>
      <p:bold r:id="rId47"/>
      <p:italic r:id="rId48"/>
      <p:boldItalic r:id="rId4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68"/>
    <p:restoredTop sz="94368"/>
  </p:normalViewPr>
  <p:slideViewPr>
    <p:cSldViewPr snapToGrid="0" snapToObjects="1">
      <p:cViewPr>
        <p:scale>
          <a:sx n="134" d="100"/>
          <a:sy n="134" d="100"/>
        </p:scale>
        <p:origin x="1104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9" Type="http://schemas.openxmlformats.org/officeDocument/2006/relationships/font" Target="fonts/font18.fntdata"/><Relationship Id="rId21" Type="http://schemas.openxmlformats.org/officeDocument/2006/relationships/notesMaster" Target="notesMasters/notesMaster1.xml"/><Relationship Id="rId34" Type="http://schemas.openxmlformats.org/officeDocument/2006/relationships/font" Target="fonts/font13.fntdata"/><Relationship Id="rId42" Type="http://schemas.openxmlformats.org/officeDocument/2006/relationships/font" Target="fonts/font21.fntdata"/><Relationship Id="rId47" Type="http://schemas.openxmlformats.org/officeDocument/2006/relationships/font" Target="fonts/font26.fntdata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8.fntdata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font" Target="fonts/font16.fntdata"/><Relationship Id="rId40" Type="http://schemas.openxmlformats.org/officeDocument/2006/relationships/font" Target="fonts/font19.fntdata"/><Relationship Id="rId45" Type="http://schemas.openxmlformats.org/officeDocument/2006/relationships/font" Target="fonts/font24.fntdata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4" Type="http://schemas.openxmlformats.org/officeDocument/2006/relationships/font" Target="fonts/font23.fntdata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font" Target="fonts/font14.fntdata"/><Relationship Id="rId43" Type="http://schemas.openxmlformats.org/officeDocument/2006/relationships/font" Target="fonts/font22.fntdata"/><Relationship Id="rId48" Type="http://schemas.openxmlformats.org/officeDocument/2006/relationships/font" Target="fonts/font27.fntdata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font" Target="fonts/font17.fntdata"/><Relationship Id="rId46" Type="http://schemas.openxmlformats.org/officeDocument/2006/relationships/font" Target="fonts/font25.fntdata"/><Relationship Id="rId20" Type="http://schemas.openxmlformats.org/officeDocument/2006/relationships/slide" Target="slides/slide19.xml"/><Relationship Id="rId41" Type="http://schemas.openxmlformats.org/officeDocument/2006/relationships/font" Target="fonts/font2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font" Target="fonts/font15.fntdata"/><Relationship Id="rId49" Type="http://schemas.openxmlformats.org/officeDocument/2006/relationships/font" Target="fonts/font2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g4f80a3047b_0_9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1" name="Google Shape;1021;g4f80a3047b_0_9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" name="Google Shape;1097;g511b84678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8" name="Google Shape;1098;g511b84678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g511b846782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4" name="Google Shape;1104;g511b846782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9" name="Google Shape;1109;g511b846782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0" name="Google Shape;1110;g511b846782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Google Shape;1116;g511b846782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7" name="Google Shape;1117;g511b846782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g511b846782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3" name="Google Shape;1123;g511b846782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Google Shape;1126;g511b846782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7" name="Google Shape;1127;g511b846782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" name="Google Shape;1137;g511b846782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8" name="Google Shape;1138;g511b846782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Google Shape;1143;g511b846782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4" name="Google Shape;1144;g511b846782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0" name="Google Shape;1150;g511b846782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1" name="Google Shape;1151;g511b846782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6" name="Google Shape;1156;g511b846782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7" name="Google Shape;1157;g511b846782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g4ff33a291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8" name="Google Shape;1028;g4ff33a291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Google Shape;1040;g511b846782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1" name="Google Shape;1041;g511b846782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Google Shape;1046;g511b846782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7" name="Google Shape;1047;g511b846782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Google Shape;1053;g511b846782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4" name="Google Shape;1054;g511b846782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g511b846782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5" name="Google Shape;1065;g511b846782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Google Shape;1076;g511b846782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7" name="Google Shape;1077;g511b846782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Google Shape;1084;g511b846782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5" name="Google Shape;1085;g511b846782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g511b846782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1" name="Google Shape;1091;g511b846782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png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pn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. Title Slide: Web Development">
  <p:cSld name="CUSTOM_2_3_1_1_1_1_1_2_1_2_1_1_1_1_2_2_1_2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8;p2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9" name="Google Shape;9;p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sp>
        <p:nvSpPr>
          <p:cNvPr id="11" name="Google Shape;11;p2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3" name="Google Shape;13;p2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16" name="Google Shape;16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. Instructor Demonstration">
  <p:cSld name="CUSTOM_2_3_1_1_1_1_1_2_1_2_1_2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1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1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11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7" name="Google Shape;87;p11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40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88" name="Google Shape;88;p11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9" name="Google Shape;89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1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91440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. Activity">
  <p:cSld name="CUSTOM_2_3_1_1_1_1_1_2_1_2_1_1_1_1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2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4" name="Google Shape;94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2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2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7" name="Google Shape;97;p12"/>
          <p:cNvPicPr preferRelativeResize="0"/>
          <p:nvPr/>
        </p:nvPicPr>
        <p:blipFill rotWithShape="1">
          <a:blip r:embed="rId4">
            <a:alphaModFix/>
          </a:blip>
          <a:srcRect t="29" b="3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" name="Google Shape;99;p12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" name="Google Shape;100;p12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2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. Activity with Instructions ">
  <p:cSld name="CUSTOM_2_5_1_3_1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3"/>
          <p:cNvPicPr preferRelativeResize="0"/>
          <p:nvPr/>
        </p:nvPicPr>
        <p:blipFill rotWithShape="1">
          <a:blip r:embed="rId2">
            <a:alphaModFix/>
          </a:blip>
          <a:srcRect t="29" b="3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05" name="Google Shape;105;p1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6" name="Google Shape;106;p1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3"/>
          <p:cNvSpPr txBox="1">
            <a:spLocks noGrp="1"/>
          </p:cNvSpPr>
          <p:nvPr>
            <p:ph type="body" idx="2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cxnSp>
        <p:nvCxnSpPr>
          <p:cNvPr id="109" name="Google Shape;109;p1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0" name="Google Shape;110;p13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13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. Challenge">
  <p:cSld name="CUSTOM_2_3_1_1_1_1_1_2_1_2_1_1_4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4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5" name="Google Shape;11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7" name="Google Shape;117;p14"/>
          <p:cNvSpPr txBox="1">
            <a:spLocks noGrp="1"/>
          </p:cNvSpPr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14"/>
          <p:cNvSpPr txBox="1">
            <a:spLocks noGrp="1"/>
          </p:cNvSpPr>
          <p:nvPr>
            <p:ph type="title" idx="2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14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" name="Google Shape;120;p1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21" name="Google Shape;121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. Challenge with Instructions">
  <p:cSld name="CUSTOM_2_5_1_4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5"/>
          <p:cNvSpPr txBox="1">
            <a:spLocks noGrp="1"/>
          </p:cNvSpPr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1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5" name="Google Shape;125;p1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6" name="Google Shape;126;p15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27" name="Google Shape;127;p15"/>
          <p:cNvSpPr txBox="1">
            <a:spLocks noGrp="1"/>
          </p:cNvSpPr>
          <p:nvPr>
            <p:ph type="title" idx="2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15"/>
          <p:cNvSpPr txBox="1">
            <a:spLocks noGrp="1"/>
          </p:cNvSpPr>
          <p:nvPr>
            <p:ph type="subTitle" idx="3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29" name="Google Shape;129;p1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0" name="Google Shape;130;p15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31" name="Google Shape;131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. Homework">
  <p:cSld name="CUSTOM_2_3_1_1_1_1_1_2_1_2_1_1_3_1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16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6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5" name="Google Shape;135;p16"/>
          <p:cNvPicPr preferRelativeResize="0"/>
          <p:nvPr/>
        </p:nvPicPr>
        <p:blipFill rotWithShape="1">
          <a:blip r:embed="rId3">
            <a:alphaModFix/>
          </a:blip>
          <a:srcRect l="209" r="209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7" name="Google Shape;13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9" name="Google Shape;139;p16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16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" name="Google Shape;141;p1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16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800">
          <p15:clr>
            <a:srgbClr val="F9AD4C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. Homework with Instructions">
  <p:cSld name="CUSTOM_2_5_2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7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45" name="Google Shape;145;p1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6" name="Google Shape;146;p1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47" name="Google Shape;147;p17"/>
          <p:cNvPicPr preferRelativeResize="0"/>
          <p:nvPr/>
        </p:nvPicPr>
        <p:blipFill rotWithShape="1">
          <a:blip r:embed="rId2">
            <a:alphaModFix/>
          </a:blip>
          <a:srcRect l="504" r="504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17"/>
          <p:cNvSpPr txBox="1">
            <a:spLocks noGrp="1"/>
          </p:cNvSpPr>
          <p:nvPr>
            <p:ph type="subTitle" idx="2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0" name="Google Shape;150;p1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1" name="Google Shape;151;p17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17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005">
          <p15:clr>
            <a:srgbClr val="F9AD4C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. Numbered 1–4 (Green)">
  <p:cSld name="CUSTOM_2_7_1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1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1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7" name="Google Shape;157;p1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8" name="Google Shape;158;p1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9" name="Google Shape;159;p1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0" name="Google Shape;160;p1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61" name="Google Shape;161;p18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62" name="Google Shape;162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3" name="Google Shape;163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4" name="Google Shape;164;p18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65" name="Google Shape;165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6" name="Google Shape;166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7" name="Google Shape;167;p18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68" name="Google Shape;168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9" name="Google Shape;169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0" name="Google Shape;170;p18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71" name="Google Shape;171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72" name="Google Shape;172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3" name="Google Shape;173;p18"/>
          <p:cNvSpPr txBox="1">
            <a:spLocks noGrp="1"/>
          </p:cNvSpPr>
          <p:nvPr>
            <p:ph type="subTitle" idx="3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1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1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1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18"/>
          <p:cNvSpPr txBox="1">
            <a:spLocks noGrp="1"/>
          </p:cNvSpPr>
          <p:nvPr>
            <p:ph type="subTitle" idx="4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18"/>
          <p:cNvSpPr txBox="1">
            <a:spLocks noGrp="1"/>
          </p:cNvSpPr>
          <p:nvPr>
            <p:ph type="subTitle" idx="5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18"/>
          <p:cNvSpPr txBox="1">
            <a:spLocks noGrp="1"/>
          </p:cNvSpPr>
          <p:nvPr>
            <p:ph type="subTitle" idx="6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. Numbered 1–5 (Green)">
  <p:cSld name="CUSTOM_2_7_1_4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9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1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1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84" name="Google Shape;184;p1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5" name="Google Shape;185;p1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6" name="Google Shape;186;p1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7" name="Google Shape;187;p1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88" name="Google Shape;188;p19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189" name="Google Shape;189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0" name="Google Shape;190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1" name="Google Shape;191;p19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192" name="Google Shape;192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3" name="Google Shape;193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4" name="Google Shape;194;p19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195" name="Google Shape;195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6" name="Google Shape;196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" name="Google Shape;197;p19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198" name="Google Shape;19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9" name="Google Shape;19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0" name="Google Shape;200;p19"/>
          <p:cNvSpPr txBox="1">
            <a:spLocks noGrp="1"/>
          </p:cNvSpPr>
          <p:nvPr>
            <p:ph type="subTitle" idx="3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19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19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19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19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19"/>
          <p:cNvSpPr txBox="1">
            <a:spLocks noGrp="1"/>
          </p:cNvSpPr>
          <p:nvPr>
            <p:ph type="subTitle" idx="5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6" name="Google Shape;206;p19"/>
          <p:cNvSpPr txBox="1">
            <a:spLocks noGrp="1"/>
          </p:cNvSpPr>
          <p:nvPr>
            <p:ph type="subTitle" idx="6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07" name="Google Shape;207;p19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08" name="Google Shape;20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9" name="Google Shape;20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0" name="Google Shape;210;p19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19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. Numbered 1–6 (Gray)">
  <p:cSld name="CUSTOM_2_7_1_3_1_1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0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2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5" name="Google Shape;215;p2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16" name="Google Shape;216;p2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7" name="Google Shape;217;p2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18" name="Google Shape;218;p2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9" name="Google Shape;219;p2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20" name="Google Shape;220;p20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21" name="Google Shape;221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2" name="Google Shape;222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3" name="Google Shape;223;p20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24" name="Google Shape;224;p20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5" name="Google Shape;225;p20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26" name="Google Shape;226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7" name="Google Shape;227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8" name="Google Shape;228;p20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9" name="Google Shape;229;p20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30" name="Google Shape;230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1" name="Google Shape;231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2" name="Google Shape;232;p20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3" name="Google Shape;233;p20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34" name="Google Shape;234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5" name="Google Shape;235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6" name="Google Shape;236;p20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7" name="Google Shape;237;p20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38" name="Google Shape;238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9" name="Google Shape;239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0" name="Google Shape;240;p20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1" name="Google Shape;241;p20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42" name="Google Shape;242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3" name="Google Shape;243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4" name="Google Shape;244;p20"/>
          <p:cNvSpPr txBox="1">
            <a:spLocks noGrp="1"/>
          </p:cNvSpPr>
          <p:nvPr>
            <p:ph type="subTitle" idx="4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5" name="Google Shape;245;p20"/>
          <p:cNvSpPr txBox="1">
            <a:spLocks noGrp="1"/>
          </p:cNvSpPr>
          <p:nvPr>
            <p:ph type="subTitle" idx="5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6" name="Google Shape;246;p20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7" name="Google Shape;247;p20"/>
          <p:cNvSpPr txBox="1">
            <a:spLocks noGrp="1"/>
          </p:cNvSpPr>
          <p:nvPr>
            <p:ph type="subTitle" idx="7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8" name="Google Shape;248;p20"/>
          <p:cNvSpPr txBox="1">
            <a:spLocks noGrp="1"/>
          </p:cNvSpPr>
          <p:nvPr>
            <p:ph type="subTitle" idx="8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. Title Slide: UX/UI Design">
  <p:cSld name="CUSTOM_2_3_1_1_1_1_1_2_1_2_1_1_1_1_2_2_1_1_1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3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9" name="Google Shape;19;p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3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1" name="Google Shape;21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25" name="Google Shape;25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3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. Numbered 1–6 (Blue)">
  <p:cSld name="CUSTOM_2_7_1_3_1_1_2"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1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2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2" name="Google Shape;252;p2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53" name="Google Shape;253;p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4" name="Google Shape;254;p2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55" name="Google Shape;255;p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6" name="Google Shape;256;p2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57" name="Google Shape;257;p21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58" name="Google Shape;258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9" name="Google Shape;259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0" name="Google Shape;260;p21"/>
          <p:cNvSpPr txBox="1">
            <a:spLocks noGrp="1"/>
          </p:cNvSpPr>
          <p:nvPr>
            <p:ph type="subTitle" idx="3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1" name="Google Shape;261;p21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2" name="Google Shape;262;p21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63" name="Google Shape;263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4" name="Google Shape;264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5" name="Google Shape;265;p21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6" name="Google Shape;266;p21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67" name="Google Shape;267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8" name="Google Shape;268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9" name="Google Shape;269;p21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0" name="Google Shape;270;p21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71" name="Google Shape;271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2" name="Google Shape;272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3" name="Google Shape;273;p21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4" name="Google Shape;274;p21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75" name="Google Shape;275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6" name="Google Shape;276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7" name="Google Shape;277;p21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8" name="Google Shape;278;p21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79" name="Google Shape;279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0" name="Google Shape;280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1" name="Google Shape;281;p21"/>
          <p:cNvSpPr txBox="1">
            <a:spLocks noGrp="1"/>
          </p:cNvSpPr>
          <p:nvPr>
            <p:ph type="subTitle" idx="4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2" name="Google Shape;282;p21"/>
          <p:cNvSpPr txBox="1">
            <a:spLocks noGrp="1"/>
          </p:cNvSpPr>
          <p:nvPr>
            <p:ph type="subTitle" idx="5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3" name="Google Shape;283;p21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4" name="Google Shape;284;p21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5" name="Google Shape;285;p21"/>
          <p:cNvSpPr txBox="1">
            <a:spLocks noGrp="1"/>
          </p:cNvSpPr>
          <p:nvPr>
            <p:ph type="subTitle" idx="8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. Numbered 1–7 (Gray)">
  <p:cSld name="CUSTOM_2_7_1_3_1_1_1"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2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2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9" name="Google Shape;289;p2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90" name="Google Shape;290;p2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1" name="Google Shape;291;p2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92" name="Google Shape;292;p2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3" name="Google Shape;293;p2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94" name="Google Shape;294;p22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295" name="Google Shape;29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96" name="Google Shape;29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7" name="Google Shape;297;p22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8" name="Google Shape;298;p22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9" name="Google Shape;299;p22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00" name="Google Shape;30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1" name="Google Shape;30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2" name="Google Shape;302;p22"/>
          <p:cNvSpPr txBox="1">
            <a:spLocks noGrp="1"/>
          </p:cNvSpPr>
          <p:nvPr>
            <p:ph type="subTitle" idx="4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3" name="Google Shape;303;p22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4" name="Google Shape;304;p22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05" name="Google Shape;30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6" name="Google Shape;30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7" name="Google Shape;307;p22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8" name="Google Shape;308;p22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9" name="Google Shape;309;p22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10" name="Google Shape;31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1" name="Google Shape;31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2" name="Google Shape;312;p22"/>
          <p:cNvSpPr txBox="1">
            <a:spLocks noGrp="1"/>
          </p:cNvSpPr>
          <p:nvPr>
            <p:ph type="subTitle" idx="6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3" name="Google Shape;313;p22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4" name="Google Shape;314;p22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15" name="Google Shape;31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6" name="Google Shape;31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7" name="Google Shape;317;p22"/>
          <p:cNvSpPr txBox="1">
            <a:spLocks noGrp="1"/>
          </p:cNvSpPr>
          <p:nvPr>
            <p:ph type="subTitle" idx="7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8" name="Google Shape;318;p22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9" name="Google Shape;319;p22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20" name="Google Shape;32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1" name="Google Shape;32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2" name="Google Shape;322;p22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23" name="Google Shape;323;p22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4" name="Google Shape;324;p22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25" name="Google Shape;32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6" name="Google Shape;32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7" name="Google Shape;327;p22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. Numbered 1–8 (Gray)">
  <p:cSld name="CUSTOM_2_7_1_3_1_1_1_1"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0" name="Google Shape;330;p2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31" name="Google Shape;331;p2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2" name="Google Shape;332;p2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33" name="Google Shape;333;p2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4" name="Google Shape;334;p2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5" name="Google Shape;335;p23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6" name="Google Shape;336;p23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37" name="Google Shape;33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8" name="Google Shape;33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9" name="Google Shape;339;p23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0" name="Google Shape;340;p23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1" name="Google Shape;341;p23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42" name="Google Shape;34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3" name="Google Shape;34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4" name="Google Shape;344;p23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5" name="Google Shape;345;p23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6" name="Google Shape;346;p23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47" name="Google Shape;34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8" name="Google Shape;34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9" name="Google Shape;349;p23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0" name="Google Shape;350;p23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1" name="Google Shape;351;p23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52" name="Google Shape;35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3" name="Google Shape;35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4" name="Google Shape;354;p23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5" name="Google Shape;355;p23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6" name="Google Shape;356;p23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357" name="Google Shape;35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8" name="Google Shape;35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9" name="Google Shape;359;p23"/>
          <p:cNvSpPr txBox="1">
            <a:spLocks noGrp="1"/>
          </p:cNvSpPr>
          <p:nvPr>
            <p:ph type="subTitle" idx="7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0" name="Google Shape;360;p23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1" name="Google Shape;361;p23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362" name="Google Shape;36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3" name="Google Shape;36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4" name="Google Shape;364;p23"/>
          <p:cNvSpPr txBox="1">
            <a:spLocks noGrp="1"/>
          </p:cNvSpPr>
          <p:nvPr>
            <p:ph type="subTitle" idx="8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5" name="Google Shape;365;p23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6" name="Google Shape;366;p23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367" name="Google Shape;36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8" name="Google Shape;36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9" name="Google Shape;369;p23"/>
          <p:cNvSpPr txBox="1">
            <a:spLocks noGrp="1"/>
          </p:cNvSpPr>
          <p:nvPr>
            <p:ph type="subTitle" idx="9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0" name="Google Shape;370;p23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1" name="Google Shape;371;p23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372" name="Google Shape;37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3" name="Google Shape;37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4" name="Google Shape;374;p23"/>
          <p:cNvSpPr txBox="1">
            <a:spLocks noGrp="1"/>
          </p:cNvSpPr>
          <p:nvPr>
            <p:ph type="subTitle" idx="13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. Numbered 1–8 (Green)">
  <p:cSld name="CUSTOM_2_7_1_3_1_1_1_1_1"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7" name="Google Shape;377;p2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78" name="Google Shape;378;p2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9" name="Google Shape;379;p2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80" name="Google Shape;380;p2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1" name="Google Shape;381;p2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2" name="Google Shape;382;p24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3" name="Google Shape;383;p24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84" name="Google Shape;38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5" name="Google Shape;38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6" name="Google Shape;386;p24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7" name="Google Shape;387;p24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8" name="Google Shape;388;p24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89" name="Google Shape;38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0" name="Google Shape;39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1" name="Google Shape;391;p24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2" name="Google Shape;392;p24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3" name="Google Shape;393;p24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94" name="Google Shape;39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5" name="Google Shape;39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6" name="Google Shape;396;p24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7" name="Google Shape;397;p24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8" name="Google Shape;398;p24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99" name="Google Shape;39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0" name="Google Shape;40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1" name="Google Shape;401;p24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2" name="Google Shape;402;p24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3" name="Google Shape;403;p24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04" name="Google Shape;40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5" name="Google Shape;40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6" name="Google Shape;406;p24"/>
          <p:cNvSpPr txBox="1">
            <a:spLocks noGrp="1"/>
          </p:cNvSpPr>
          <p:nvPr>
            <p:ph type="subTitle" idx="7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7" name="Google Shape;407;p24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8" name="Google Shape;408;p24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09" name="Google Shape;40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0" name="Google Shape;41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1" name="Google Shape;411;p24"/>
          <p:cNvSpPr txBox="1">
            <a:spLocks noGrp="1"/>
          </p:cNvSpPr>
          <p:nvPr>
            <p:ph type="subTitle" idx="8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2" name="Google Shape;412;p24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3" name="Google Shape;413;p24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14" name="Google Shape;41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5" name="Google Shape;41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6" name="Google Shape;416;p24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7" name="Google Shape;417;p24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8" name="Google Shape;418;p24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19" name="Google Shape;41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0" name="Google Shape;42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1" name="Google Shape;421;p24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. Numbered 1–3 (Green)">
  <p:cSld name="CUSTOM_2_7_1_5"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2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24" name="Google Shape;424;p2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25" name="Google Shape;425;p2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6" name="Google Shape;426;p2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27" name="Google Shape;427;p2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8" name="Google Shape;428;p2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29" name="Google Shape;429;p25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30" name="Google Shape;43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1" name="Google Shape;43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2" name="Google Shape;432;p25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p25"/>
          <p:cNvSpPr txBox="1">
            <a:spLocks noGrp="1"/>
          </p:cNvSpPr>
          <p:nvPr>
            <p:ph type="subTitle" idx="3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34" name="Google Shape;434;p25"/>
          <p:cNvGrpSpPr/>
          <p:nvPr/>
        </p:nvGrpSpPr>
        <p:grpSpPr>
          <a:xfrm>
            <a:off x="3228956" y="1345103"/>
            <a:ext cx="533372" cy="533480"/>
            <a:chOff x="457200" y="1378813"/>
            <a:chExt cx="695400" cy="695450"/>
          </a:xfrm>
        </p:grpSpPr>
        <p:sp>
          <p:nvSpPr>
            <p:cNvPr id="435" name="Google Shape;435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6" name="Google Shape;436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7" name="Google Shape;437;p25"/>
          <p:cNvSpPr/>
          <p:nvPr/>
        </p:nvSpPr>
        <p:spPr>
          <a:xfrm flipH="1">
            <a:off x="3496050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p25"/>
          <p:cNvSpPr txBox="1">
            <a:spLocks noGrp="1"/>
          </p:cNvSpPr>
          <p:nvPr>
            <p:ph type="subTitle" idx="4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39" name="Google Shape;439;p25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440" name="Google Shape;44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1" name="Google Shape;44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2" name="Google Shape;442;p25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p25"/>
          <p:cNvSpPr txBox="1">
            <a:spLocks noGrp="1"/>
          </p:cNvSpPr>
          <p:nvPr>
            <p:ph type="subTitle" idx="5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. Numbered 1–2 (Blue)">
  <p:cSld name="CUSTOM_2_7_1_5_2_1"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Google Shape;445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26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" name="Google Shape;447;p2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48" name="Google Shape;448;p2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49" name="Google Shape;449;p2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0" name="Google Shape;450;p2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51" name="Google Shape;451;p2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2" name="Google Shape;452;p2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53" name="Google Shape;453;p26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454" name="Google Shape;454;p2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5" name="Google Shape;455;p26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6" name="Google Shape;456;p26"/>
          <p:cNvSpPr txBox="1">
            <a:spLocks noGrp="1"/>
          </p:cNvSpPr>
          <p:nvPr>
            <p:ph type="subTitle" idx="3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7" name="Google Shape;457;p26"/>
          <p:cNvSpPr txBox="1">
            <a:spLocks noGrp="1"/>
          </p:cNvSpPr>
          <p:nvPr>
            <p:ph type="subTitle" idx="4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8" name="Google Shape;458;p26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9" name="Google Shape;459;p26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460" name="Google Shape;460;p2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1" name="Google Shape;461;p26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2" name="Google Shape;462;p26"/>
          <p:cNvSpPr txBox="1">
            <a:spLocks noGrp="1"/>
          </p:cNvSpPr>
          <p:nvPr>
            <p:ph type="subTitle" idx="5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63" name="Google Shape;463;p26"/>
          <p:cNvSpPr txBox="1">
            <a:spLocks noGrp="1"/>
          </p:cNvSpPr>
          <p:nvPr>
            <p:ph type="subTitle" idx="6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. Numbered 1–5 (Grey)">
  <p:cSld name="CUSTOM_2_7_1_5_1"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2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66" name="Google Shape;466;p2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67" name="Google Shape;467;p2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8" name="Google Shape;468;p2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69" name="Google Shape;469;p2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70" name="Google Shape;470;p2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71" name="Google Shape;471;p27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2" name="Google Shape;472;p27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" name="Google Shape;473;p27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4" name="Google Shape;474;p27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5" name="Google Shape;475;p27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6" name="Google Shape;476;p27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7" name="Google Shape;477;p27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8" name="Google Shape;478;p27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" name="Google Shape;479;p27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0" name="Google Shape;480;p27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1" name="Google Shape;481;p27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2" name="Google Shape;482;p27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83" name="Google Shape;483;p27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84" name="Google Shape;484;p27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5" name="Google Shape;485;p27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" name="Google Shape;486;p27"/>
          <p:cNvSpPr txBox="1">
            <a:spLocks noGrp="1"/>
          </p:cNvSpPr>
          <p:nvPr>
            <p:ph type="subTitle" idx="3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7" name="Google Shape;487;p27"/>
          <p:cNvSpPr txBox="1">
            <a:spLocks noGrp="1"/>
          </p:cNvSpPr>
          <p:nvPr>
            <p:ph type="subTitle" idx="4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8" name="Google Shape;488;p27"/>
          <p:cNvSpPr txBox="1">
            <a:spLocks noGrp="1"/>
          </p:cNvSpPr>
          <p:nvPr>
            <p:ph type="subTitle" idx="5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9" name="Google Shape;489;p27"/>
          <p:cNvSpPr txBox="1">
            <a:spLocks noGrp="1"/>
          </p:cNvSpPr>
          <p:nvPr>
            <p:ph type="subTitle" idx="6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0" name="Google Shape;490;p27"/>
          <p:cNvSpPr txBox="1">
            <a:spLocks noGrp="1"/>
          </p:cNvSpPr>
          <p:nvPr>
            <p:ph type="subTitle" idx="7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. Bullets 1–4 (Greens)">
  <p:cSld name="CUSTOM_2_7_1_6_1_2"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2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2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4" name="Google Shape;494;p2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95" name="Google Shape;495;p2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6" name="Google Shape;496;p2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97" name="Google Shape;497;p2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8" name="Google Shape;498;p2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9" name="Google Shape;499;p28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0" name="Google Shape;500;p2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1" name="Google Shape;501;p2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p2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p28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4" name="Google Shape;504;p28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5" name="Google Shape;505;p28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06" name="Google Shape;506;p2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Google Shape;507;p2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8" name="Google Shape;508;p2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Google Shape;509;p2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. Bullets 1–4 (Yellow/Green)">
  <p:cSld name="CUSTOM_2_7_1_6_1_2_1"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29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2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3" name="Google Shape;513;p2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14" name="Google Shape;514;p2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5" name="Google Shape;515;p2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16" name="Google Shape;516;p2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7" name="Google Shape;517;p2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8" name="Google Shape;518;p29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9" name="Google Shape;519;p29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" name="Google Shape;520;p29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" name="Google Shape;521;p29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" name="Google Shape;522;p29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3" name="Google Shape;523;p29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4" name="Google Shape;524;p29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25" name="Google Shape;525;p2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2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p2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2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. Bullets 1–4 (Gray)">
  <p:cSld name="CUSTOM_2_7_1_6_1_2_1_1"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3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1" name="Google Shape;531;p3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2" name="Google Shape;532;p3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33" name="Google Shape;533;p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34" name="Google Shape;534;p3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35" name="Google Shape;535;p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36" name="Google Shape;536;p3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7" name="Google Shape;537;p30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8" name="Google Shape;538;p3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9" name="Google Shape;539;p3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0" name="Google Shape;540;p3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" name="Google Shape;541;p30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42" name="Google Shape;542;p30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43" name="Google Shape;543;p30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44" name="Google Shape;544;p3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3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3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3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. Title Slide: Cybersecurity ">
  <p:cSld name="CUSTOM_2_3_1_1_1_1_1_2_1_2_1_1_1_1_2_2_1_1_1_1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9" name="Google Shape;29;p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1" name="Google Shape;31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2" name="Google Shape;32;p4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35" name="Google Shape;35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4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. Bullets 1–4 (Blue)">
  <p:cSld name="CUSTOM_2_7_1_6_1_2_1_1_1"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3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0" name="Google Shape;550;p3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1" name="Google Shape;551;p3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52" name="Google Shape;552;p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3" name="Google Shape;553;p3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54" name="Google Shape;554;p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5" name="Google Shape;555;p3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6" name="Google Shape;556;p31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7" name="Google Shape;557;p3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8" name="Google Shape;558;p3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9" name="Google Shape;559;p3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" name="Google Shape;560;p31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1" name="Google Shape;561;p31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2" name="Google Shape;562;p31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63" name="Google Shape;563;p31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31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31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31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1. Bullets 1–5 (Green)">
  <p:cSld name="CUSTOM_2_7_1_4_1"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32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9" name="Google Shape;569;p3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0" name="Google Shape;570;p3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71" name="Google Shape;571;p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2" name="Google Shape;572;p3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73" name="Google Shape;573;p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4" name="Google Shape;574;p3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5" name="Google Shape;575;p32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6" name="Google Shape;576;p32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7" name="Google Shape;577;p32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8" name="Google Shape;578;p32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9" name="Google Shape;579;p32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0" name="Google Shape;580;p32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1" name="Google Shape;581;p32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2" name="Google Shape;582;p32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3" name="Google Shape;583;p32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84" name="Google Shape;584;p3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Google Shape;585;p32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" name="Google Shape;586;p3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" name="Google Shape;587;p32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8" name="Google Shape;588;p3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2. Bullets 1–5 (Green/Yellow)">
  <p:cSld name="CUSTOM_2_7_1_4_1_2"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33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1" name="Google Shape;591;p3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2" name="Google Shape;592;p3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93" name="Google Shape;593;p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4" name="Google Shape;594;p3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95" name="Google Shape;595;p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6" name="Google Shape;596;p3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7" name="Google Shape;597;p33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8" name="Google Shape;598;p33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9" name="Google Shape;599;p33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0" name="Google Shape;600;p33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1" name="Google Shape;601;p33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2" name="Google Shape;602;p33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3" name="Google Shape;603;p33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4" name="Google Shape;604;p33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5" name="Google Shape;605;p33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06" name="Google Shape;606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" name="Google Shape;608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9" name="Google Shape;609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0" name="Google Shape;610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3. Bullets 1–5 (Gray)">
  <p:cSld name="CUSTOM_2_7_1_4_1_1"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3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3" name="Google Shape;613;p3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4" name="Google Shape;614;p3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15" name="Google Shape;615;p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16" name="Google Shape;616;p3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17" name="Google Shape;617;p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18" name="Google Shape;618;p3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9" name="Google Shape;619;p34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20" name="Google Shape;620;p3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1" name="Google Shape;621;p3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2" name="Google Shape;622;p3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3" name="Google Shape;623;p34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24" name="Google Shape;624;p34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25" name="Google Shape;625;p34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26" name="Google Shape;626;p3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7" name="Google Shape;627;p34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28" name="Google Shape;628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Google Shape;629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0" name="Google Shape;630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1" name="Google Shape;631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2" name="Google Shape;632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4. Bullets 1–5 (Blue)">
  <p:cSld name="CUSTOM_2_7_1_4_1_1_1"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3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5" name="Google Shape;635;p3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6" name="Google Shape;636;p3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37" name="Google Shape;637;p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8" name="Google Shape;638;p3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9" name="Google Shape;639;p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40" name="Google Shape;640;p3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1" name="Google Shape;641;p35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2" name="Google Shape;642;p3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3" name="Google Shape;643;p3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4" name="Google Shape;644;p3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5" name="Google Shape;645;p35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6" name="Google Shape;646;p35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7" name="Google Shape;647;p35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8" name="Google Shape;648;p3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9" name="Google Shape;649;p35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50" name="Google Shape;650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Google Shape;651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2" name="Google Shape;652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3" name="Google Shape;653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4" name="Google Shape;654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5. Bullets 1–6 (Green)">
  <p:cSld name="CUSTOM_2_7_1_3_1_1_3_1"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36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7" name="Google Shape;657;p3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8" name="Google Shape;658;p3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59" name="Google Shape;659;p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60" name="Google Shape;660;p3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61" name="Google Shape;661;p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62" name="Google Shape;662;p3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3" name="Google Shape;663;p36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4" name="Google Shape;664;p36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5" name="Google Shape;665;p36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6" name="Google Shape;666;p36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7" name="Google Shape;667;p36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8" name="Google Shape;668;p36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9" name="Google Shape;669;p36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0" name="Google Shape;670;p36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1" name="Google Shape;671;p36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2" name="Google Shape;672;p36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3" name="Google Shape;673;p36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74" name="Google Shape;674;p3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5" name="Google Shape;675;p36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6" name="Google Shape;676;p3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7" name="Google Shape;677;p36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8" name="Google Shape;678;p3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9" name="Google Shape;679;p36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6. Bullets 1–6 (Yellow/Green)">
  <p:cSld name="CUSTOM_2_7_1_3_1_1_3_2"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37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2" name="Google Shape;682;p3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3" name="Google Shape;683;p3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84" name="Google Shape;684;p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85" name="Google Shape;685;p3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86" name="Google Shape;686;p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87" name="Google Shape;687;p3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8" name="Google Shape;688;p37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9" name="Google Shape;689;p37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0" name="Google Shape;690;p37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1" name="Google Shape;691;p37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2" name="Google Shape;692;p37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3" name="Google Shape;693;p37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4" name="Google Shape;694;p37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5" name="Google Shape;695;p37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6" name="Google Shape;696;p37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7" name="Google Shape;697;p37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8" name="Google Shape;698;p37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99" name="Google Shape;699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0" name="Google Shape;700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1" name="Google Shape;701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2" name="Google Shape;702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3" name="Google Shape;703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4" name="Google Shape;704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7. Bullets 1–6 (Gray)">
  <p:cSld name="CUSTOM_2_7_1_3_1_1_3_3"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3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7" name="Google Shape;707;p3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8" name="Google Shape;708;p3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09" name="Google Shape;709;p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10" name="Google Shape;710;p3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11" name="Google Shape;711;p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12" name="Google Shape;712;p3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3" name="Google Shape;713;p38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4" name="Google Shape;714;p3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5" name="Google Shape;715;p3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6" name="Google Shape;716;p3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7" name="Google Shape;717;p3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8" name="Google Shape;718;p3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9" name="Google Shape;719;p38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0" name="Google Shape;720;p38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1" name="Google Shape;721;p38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2" name="Google Shape;722;p38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3" name="Google Shape;723;p38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24" name="Google Shape;724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5" name="Google Shape;725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6" name="Google Shape;726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7" name="Google Shape;727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8" name="Google Shape;728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9" name="Google Shape;729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8. Bullets 1–6 (Blue)">
  <p:cSld name="CUSTOM_2_7_1_3_1_1_3_2_1">
    <p:spTree>
      <p:nvGrpSpPr>
        <p:cNvPr id="1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2" name="Google Shape;732;p3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3" name="Google Shape;733;p3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34" name="Google Shape;734;p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35" name="Google Shape;735;p3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36" name="Google Shape;736;p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37" name="Google Shape;737;p3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8" name="Google Shape;738;p39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9" name="Google Shape;739;p3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0" name="Google Shape;740;p3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1" name="Google Shape;741;p3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2" name="Google Shape;742;p3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3" name="Google Shape;743;p3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4" name="Google Shape;744;p39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5" name="Google Shape;745;p39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6" name="Google Shape;746;p39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7" name="Google Shape;747;p39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8" name="Google Shape;748;p39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49" name="Google Shape;749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0" name="Google Shape;750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1" name="Google Shape;751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2" name="Google Shape;752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3" name="Google Shape;753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4" name="Google Shape;754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9. Bullets 1–7 (Green)">
  <p:cSld name="CUSTOM_2_7_1_3_1_1_1_2"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40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7" name="Google Shape;757;p4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8" name="Google Shape;758;p4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59" name="Google Shape;759;p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60" name="Google Shape;760;p4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61" name="Google Shape;761;p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62" name="Google Shape;762;p4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3" name="Google Shape;763;p40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4" name="Google Shape;764;p40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5" name="Google Shape;765;p40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6" name="Google Shape;766;p40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7" name="Google Shape;767;p40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8" name="Google Shape;768;p40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9" name="Google Shape;769;p40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70" name="Google Shape;770;p40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1" name="Google Shape;771;p40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72" name="Google Shape;772;p40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3" name="Google Shape;773;p40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74" name="Google Shape;774;p40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5" name="Google Shape;775;p40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76" name="Google Shape;776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7" name="Google Shape;777;p40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8" name="Google Shape;778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9" name="Google Shape;779;p40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0" name="Google Shape;780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1" name="Google Shape;781;p40"/>
          <p:cNvPicPr preferRelativeResize="0"/>
          <p:nvPr/>
        </p:nvPicPr>
        <p:blipFill rotWithShape="1">
          <a:blip r:embed="rId3">
            <a:alphaModFix/>
          </a:blip>
          <a:srcRect t="1380" b="139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82" name="Google Shape;782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. Title Slide:Data Analytics and Visualization">
  <p:cSld name="CUSTOM_2_3_1_1_1_1_1_2_1_2_1_1_1_1_2_1_1_1_1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5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9" name="Google Shape;39;p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0" name="Google Shape;40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41" name="Google Shape;41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3" name="Google Shape;43;p5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5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46" name="Google Shape;46;p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0. Bullets 1–7 (Yellow/Green)">
  <p:cSld name="CUSTOM_2_7_1_3_1_1_1_2_1">
    <p:spTree>
      <p:nvGrpSpPr>
        <p:cNvPr id="1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41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5" name="Google Shape;785;p4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6" name="Google Shape;786;p4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87" name="Google Shape;787;p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88" name="Google Shape;788;p4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89" name="Google Shape;789;p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90" name="Google Shape;790;p4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1" name="Google Shape;791;p41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2" name="Google Shape;792;p41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3" name="Google Shape;793;p41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4" name="Google Shape;794;p41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5" name="Google Shape;795;p41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6" name="Google Shape;796;p41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7" name="Google Shape;797;p41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8" name="Google Shape;798;p41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9" name="Google Shape;799;p41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0" name="Google Shape;800;p41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1" name="Google Shape;801;p41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2" name="Google Shape;802;p41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3" name="Google Shape;803;p41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04" name="Google Shape;804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5" name="Google Shape;805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6" name="Google Shape;806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7" name="Google Shape;807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8" name="Google Shape;808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9" name="Google Shape;809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10" name="Google Shape;810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1. Bullets 1–7 (Gray)">
  <p:cSld name="CUSTOM_2_7_1_3_1_1_1_2_1_1">
    <p:spTree>
      <p:nvGrpSpPr>
        <p:cNvPr id="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4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3" name="Google Shape;813;p4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4" name="Google Shape;814;p4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15" name="Google Shape;815;p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16" name="Google Shape;816;p4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17" name="Google Shape;817;p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18" name="Google Shape;818;p4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9" name="Google Shape;819;p42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0" name="Google Shape;820;p4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1" name="Google Shape;821;p42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2" name="Google Shape;822;p4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3" name="Google Shape;823;p42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4" name="Google Shape;824;p4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5" name="Google Shape;825;p42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6" name="Google Shape;826;p4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7" name="Google Shape;827;p42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8" name="Google Shape;828;p4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9" name="Google Shape;829;p42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0" name="Google Shape;830;p4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1" name="Google Shape;831;p42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32" name="Google Shape;832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3" name="Google Shape;833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4" name="Google Shape;834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5" name="Google Shape;835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6" name="Google Shape;836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7" name="Google Shape;837;p42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38" name="Google Shape;838;p42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2. Bullets 1–7 (Blue)">
  <p:cSld name="CUSTOM_2_7_1_3_1_1_1_2_1_1_1">
    <p:spTree>
      <p:nvGrpSpPr>
        <p:cNvPr id="1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p4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1" name="Google Shape;841;p4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2" name="Google Shape;842;p4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43" name="Google Shape;843;p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44" name="Google Shape;844;p4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45" name="Google Shape;845;p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46" name="Google Shape;846;p4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7" name="Google Shape;847;p43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8" name="Google Shape;848;p4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9" name="Google Shape;849;p43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0" name="Google Shape;850;p4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1" name="Google Shape;851;p43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2" name="Google Shape;852;p4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3" name="Google Shape;853;p43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4" name="Google Shape;854;p4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5" name="Google Shape;855;p43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6" name="Google Shape;856;p4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7" name="Google Shape;857;p43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8" name="Google Shape;858;p4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9" name="Google Shape;859;p43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60" name="Google Shape;860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1" name="Google Shape;861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2" name="Google Shape;862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3" name="Google Shape;863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4" name="Google Shape;864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5" name="Google Shape;865;p43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66" name="Google Shape;866;p43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3. Bullets 1–8 (Green)">
  <p:cSld name="CUSTOM_2_7_1_3_1_1_1_1_1_1">
    <p:spTree>
      <p:nvGrpSpPr>
        <p:cNvPr id="1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p4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9" name="Google Shape;869;p4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70" name="Google Shape;870;p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71" name="Google Shape;871;p4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72" name="Google Shape;872;p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73" name="Google Shape;873;p4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4" name="Google Shape;874;p44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5" name="Google Shape;875;p44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6" name="Google Shape;876;p44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7" name="Google Shape;877;p44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8" name="Google Shape;878;p44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9" name="Google Shape;879;p44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0" name="Google Shape;880;p44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1" name="Google Shape;881;p44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2" name="Google Shape;882;p44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3" name="Google Shape;883;p44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4" name="Google Shape;884;p44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5" name="Google Shape;885;p44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6" name="Google Shape;886;p44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7" name="Google Shape;887;p44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8" name="Google Shape;888;p44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9" name="Google Shape;889;p44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90" name="Google Shape;890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1" name="Google Shape;891;p44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2" name="Google Shape;892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3" name="Google Shape;893;p44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4" name="Google Shape;894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5" name="Google Shape;895;p44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6" name="Google Shape;896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7" name="Google Shape;897;p44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4. Bullets 1–8 (Yellow/Green)">
  <p:cSld name="CUSTOM_2_7_1_3_1_1_1_1_1_1_1">
    <p:spTree>
      <p:nvGrpSpPr>
        <p:cNvPr id="1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4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0" name="Google Shape;900;p4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01" name="Google Shape;901;p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02" name="Google Shape;902;p4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03" name="Google Shape;903;p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04" name="Google Shape;904;p4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5" name="Google Shape;905;p45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6" name="Google Shape;906;p45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7" name="Google Shape;907;p45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8" name="Google Shape;908;p45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9" name="Google Shape;909;p45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0" name="Google Shape;910;p45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1" name="Google Shape;911;p45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2" name="Google Shape;912;p45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3" name="Google Shape;913;p45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4" name="Google Shape;914;p45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5" name="Google Shape;915;p45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6" name="Google Shape;916;p45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7" name="Google Shape;917;p45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8" name="Google Shape;918;p45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9" name="Google Shape;919;p45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0" name="Google Shape;920;p45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21" name="Google Shape;921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2" name="Google Shape;922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3" name="Google Shape;923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4" name="Google Shape;924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5" name="Google Shape;925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6" name="Google Shape;926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7" name="Google Shape;927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8" name="Google Shape;928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5. Bullets 1–8 (Gray)">
  <p:cSld name="CUSTOM_2_7_1_3_1_1_1_1_1_1_1_1">
    <p:spTree>
      <p:nvGrpSpPr>
        <p:cNvPr id="1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p4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1" name="Google Shape;931;p4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32" name="Google Shape;932;p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33" name="Google Shape;933;p4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34" name="Google Shape;934;p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35" name="Google Shape;935;p4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6" name="Google Shape;936;p4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7" name="Google Shape;937;p46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8" name="Google Shape;938;p4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9" name="Google Shape;939;p46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0" name="Google Shape;940;p4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1" name="Google Shape;941;p46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2" name="Google Shape;942;p4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3" name="Google Shape;943;p46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4" name="Google Shape;944;p4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5" name="Google Shape;945;p46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6" name="Google Shape;946;p4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7" name="Google Shape;947;p46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8" name="Google Shape;948;p4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9" name="Google Shape;949;p46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50" name="Google Shape;950;p4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1" name="Google Shape;951;p46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52" name="Google Shape;952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3" name="Google Shape;953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4" name="Google Shape;954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5" name="Google Shape;955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6" name="Google Shape;956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7" name="Google Shape;957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8" name="Google Shape;958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9" name="Google Shape;959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6. Bullets 1–8 (Blue)">
  <p:cSld name="CUSTOM_2_7_1_3_1_1_1_1_1_1_1_1_1">
    <p:spTree>
      <p:nvGrpSpPr>
        <p:cNvPr id="1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p4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2" name="Google Shape;962;p4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63" name="Google Shape;963;p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64" name="Google Shape;964;p4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65" name="Google Shape;965;p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66" name="Google Shape;966;p4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7" name="Google Shape;967;p4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8" name="Google Shape;968;p47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9" name="Google Shape;969;p4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0" name="Google Shape;970;p47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1" name="Google Shape;971;p4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2" name="Google Shape;972;p47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3" name="Google Shape;973;p4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4" name="Google Shape;974;p47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5" name="Google Shape;975;p4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6" name="Google Shape;976;p47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7" name="Google Shape;977;p4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8" name="Google Shape;978;p47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9" name="Google Shape;979;p4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0" name="Google Shape;980;p47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81" name="Google Shape;981;p4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2" name="Google Shape;982;p47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83" name="Google Shape;983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4" name="Google Shape;984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5" name="Google Shape;985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6" name="Google Shape;986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7" name="Google Shape;987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8" name="Google Shape;988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9" name="Google Shape;989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0" name="Google Shape;990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p4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9pPr>
          </a:lstStyle>
          <a:p>
            <a:endParaRPr/>
          </a:p>
        </p:txBody>
      </p:sp>
      <p:sp>
        <p:nvSpPr>
          <p:cNvPr id="993" name="Google Shape;993;p48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994" name="Google Shape;994;p4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7. Fist to Five">
  <p:cSld name="CUSTOM_2_3_1_1_3_1_1_2_1_1_1_1">
    <p:spTree>
      <p:nvGrpSpPr>
        <p:cNvPr id="1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6" name="Google Shape;996;p49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97" name="Google Shape;997;p49"/>
          <p:cNvSpPr txBox="1">
            <a:spLocks noGrp="1"/>
          </p:cNvSpPr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98" name="Google Shape;998;p4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9" name="Google Shape;999;p49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000" name="Google Shape;1000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1001" name="Google Shape;1001;p49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02" name="Google Shape;1002;p49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8. Review">
  <p:cSld name="CUSTOM_17_2_1_2_1">
    <p:spTree>
      <p:nvGrpSpPr>
        <p:cNvPr id="1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4" name="Google Shape;1004;p50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05" name="Google Shape;1005;p5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06" name="Google Shape;1006;p5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07" name="Google Shape;1007;p50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008" name="Google Shape;1008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 Subsection Slide">
  <p:cSld name="CUSTOM_17_2_1_1_2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6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6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" name="Google Shape;51;p6"/>
          <p:cNvSpPr txBox="1">
            <a:spLocks noGrp="1"/>
          </p:cNvSpPr>
          <p:nvPr>
            <p:ph type="sldNum" idx="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" name="Google Shape;52;p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9. Take a Break 1">
  <p:cSld name="CUSTOM">
    <p:spTree>
      <p:nvGrpSpPr>
        <p:cNvPr id="1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Google Shape;1010;p5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11" name="Google Shape;1011;p5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2" name="Google Shape;1012;p51"/>
          <p:cNvSpPr txBox="1"/>
          <p:nvPr/>
        </p:nvSpPr>
        <p:spPr>
          <a:xfrm>
            <a:off x="-25" y="9448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13" name="Google Shape;1013;p51"/>
          <p:cNvCxnSpPr/>
          <p:nvPr/>
        </p:nvCxnSpPr>
        <p:spPr>
          <a:xfrm>
            <a:off x="2305500" y="2001900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0. Take a Break 2">
  <p:cSld name="CUSTOM_1">
    <p:spTree>
      <p:nvGrpSpPr>
        <p:cNvPr id="1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5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16" name="Google Shape;1016;p5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7" name="Google Shape;1017;p52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18" name="Google Shape;1018;p52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 Transition Slide">
  <p:cSld name="CUSTOM_17_2_1_2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7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7"/>
          <p:cNvSpPr txBox="1">
            <a:spLocks noGrp="1"/>
          </p:cNvSpPr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" name="Google Shape;57;p7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. Text Only">
  <p:cSld name="CUSTOM_2_7_2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1" name="Google Shape;61;p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2" name="Google Shape;62;p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" name="Google Shape;63;p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4" name="Google Shape;64;p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8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. Text with Sidebar">
  <p:cSld name="CUSTOM_2_4_1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9"/>
          <p:cNvPicPr preferRelativeResize="0"/>
          <p:nvPr/>
        </p:nvPicPr>
        <p:blipFill rotWithShape="1">
          <a:blip r:embed="rId2">
            <a:alphaModFix/>
          </a:blip>
          <a:srcRect t="119" b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body" idx="2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0" name="Google Shape;70;p9"/>
          <p:cNvSpPr txBox="1">
            <a:spLocks noGrp="1"/>
          </p:cNvSpPr>
          <p:nvPr>
            <p:ph type="subTitle" idx="3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w="9525" cap="flat" cmpd="sng">
            <a:solidFill>
              <a:srgbClr val="DBD9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9"/>
          <p:cNvSpPr txBox="1">
            <a:spLocks noGrp="1"/>
          </p:cNvSpPr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3" name="Google Shape;73;p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4" name="Google Shape;74;p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5" name="Google Shape;75;p9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. Call Attention Slide">
  <p:cSld name="CUSTOM_2_3_1_1_3_1_1_2_1_1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0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0"/>
          <p:cNvSpPr txBox="1">
            <a:spLocks noGrp="1"/>
          </p:cNvSpPr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9" name="Google Shape;79;p10"/>
          <p:cNvPicPr preferRelativeResize="0"/>
          <p:nvPr/>
        </p:nvPicPr>
        <p:blipFill rotWithShape="1">
          <a:blip r:embed="rId3">
            <a:alphaModFix/>
          </a:blip>
          <a:srcRect l="139" r="149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1" name="Google Shape;81;p1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>
                <a:solidFill>
                  <a:schemeClr val="tx1"/>
                </a:solidFill>
              </a:defRPr>
            </a:lvl1pPr>
            <a:lvl2pPr lvl="1" algn="r">
              <a:buNone/>
              <a:defRPr sz="1300">
                <a:solidFill>
                  <a:schemeClr val="tx1"/>
                </a:solidFill>
              </a:defRPr>
            </a:lvl2pPr>
            <a:lvl3pPr lvl="2" algn="r">
              <a:buNone/>
              <a:defRPr sz="1300">
                <a:solidFill>
                  <a:schemeClr val="tx1"/>
                </a:solidFill>
              </a:defRPr>
            </a:lvl3pPr>
            <a:lvl4pPr lvl="3" algn="r">
              <a:buNone/>
              <a:defRPr sz="1300">
                <a:solidFill>
                  <a:schemeClr val="tx1"/>
                </a:solidFill>
              </a:defRPr>
            </a:lvl4pPr>
            <a:lvl5pPr lvl="4" algn="r">
              <a:buNone/>
              <a:defRPr sz="1300">
                <a:solidFill>
                  <a:schemeClr val="tx1"/>
                </a:solidFill>
              </a:defRPr>
            </a:lvl5pPr>
            <a:lvl6pPr lvl="5" algn="r">
              <a:buNone/>
              <a:defRPr sz="1300">
                <a:solidFill>
                  <a:schemeClr val="tx1"/>
                </a:solidFill>
              </a:defRPr>
            </a:lvl6pPr>
            <a:lvl7pPr lvl="6" algn="r">
              <a:buNone/>
              <a:defRPr sz="1300">
                <a:solidFill>
                  <a:schemeClr val="tx1"/>
                </a:solidFill>
              </a:defRPr>
            </a:lvl7pPr>
            <a:lvl8pPr lvl="7" algn="r">
              <a:buNone/>
              <a:defRPr sz="1300">
                <a:solidFill>
                  <a:schemeClr val="tx1"/>
                </a:solidFill>
              </a:defRPr>
            </a:lvl8pPr>
            <a:lvl9pPr lvl="8" algn="r">
              <a:buNone/>
              <a:defRPr sz="1300">
                <a:solidFill>
                  <a:schemeClr val="tx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Google Shape;1023;p53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</p:spPr>
        <p:txBody>
          <a:bodyPr spcFirstLastPara="1" wrap="square" lIns="0" tIns="9125" rIns="118870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Linux 3 Day 1</a:t>
            </a:r>
            <a:endParaRPr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4" name="Google Shape;1024;p53"/>
          <p:cNvSpPr txBox="1">
            <a:spLocks noGrp="1"/>
          </p:cNvSpPr>
          <p:nvPr>
            <p:ph type="title" idx="2"/>
          </p:nvPr>
        </p:nvSpPr>
        <p:spPr>
          <a:xfrm>
            <a:off x="274350" y="1584750"/>
            <a:ext cx="8595300" cy="1248000"/>
          </a:xfrm>
          <a:prstGeom prst="rect">
            <a:avLst/>
          </a:prstGeom>
        </p:spPr>
        <p:txBody>
          <a:bodyPr spcFirstLastPara="1" wrap="square" lIns="2880350" tIns="0" rIns="457200" bIns="457200" anchor="t" anchorCtr="0">
            <a:noAutofit/>
          </a:bodyPr>
          <a:lstStyle/>
          <a:p>
            <a:pPr marL="0" lvl="0" indent="0" algn="l" rtl="0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24292E"/>
                </a:solidFill>
              </a:rPr>
              <a:t>Linux Sysadmin Essentials:</a:t>
            </a:r>
            <a:endParaRPr sz="2400">
              <a:solidFill>
                <a:srgbClr val="24292E"/>
              </a:solidFill>
            </a:endParaRPr>
          </a:p>
          <a:p>
            <a:pPr marL="0" lvl="0" indent="0" algn="l" rtl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" sz="2400">
                <a:solidFill>
                  <a:srgbClr val="24292E"/>
                </a:solidFill>
              </a:rPr>
              <a:t>Archiving Data Using Tar</a:t>
            </a:r>
            <a:endParaRPr sz="2400">
              <a:solidFill>
                <a:srgbClr val="24292E"/>
              </a:solidFill>
            </a:endParaRPr>
          </a:p>
        </p:txBody>
      </p:sp>
      <p:sp>
        <p:nvSpPr>
          <p:cNvPr id="1025" name="Google Shape;1025;p53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</p:spPr>
        <p:txBody>
          <a:bodyPr spcFirstLastPara="1" wrap="square" lIns="3200400" tIns="9125" rIns="27430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Google Shape;1100;p62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1" name="Google Shape;1101;p62"/>
          <p:cNvSpPr txBox="1"/>
          <p:nvPr/>
        </p:nvSpPr>
        <p:spPr>
          <a:xfrm>
            <a:off x="2231675" y="3613200"/>
            <a:ext cx="4644000" cy="7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990000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Listing and Untaring an Archive</a:t>
            </a:r>
            <a:endParaRPr sz="1800">
              <a:solidFill>
                <a:srgbClr val="990000"/>
              </a:solidFill>
              <a:latin typeface="Roboto Mono Medium"/>
              <a:ea typeface="Roboto Mono Medium"/>
              <a:cs typeface="Roboto Mono Medium"/>
              <a:sym typeface="Roboto Mono Medium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Google Shape;1106;p63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7" name="Google Shape;1107;p63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spcFirstLastPara="1" wrap="square" lIns="457200" tIns="9125" rIns="91440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1C232"/>
                </a:solidFill>
              </a:rPr>
              <a:t>Creating a tar Archive</a:t>
            </a:r>
            <a:endParaRPr>
              <a:solidFill>
                <a:srgbClr val="F1C232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2" name="Google Shape;1112;p64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spcFirstLastPara="1" wrap="square" lIns="457200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 Minutes</a:t>
            </a:r>
            <a:endParaRPr/>
          </a:p>
        </p:txBody>
      </p:sp>
      <p:sp>
        <p:nvSpPr>
          <p:cNvPr id="1113" name="Google Shape;1113;p6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4" name="Google Shape;1114;p64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spcFirstLastPara="1" wrap="square" lIns="256030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Activity</a:t>
            </a:r>
            <a:r>
              <a:rPr lang="en"/>
              <a:t>: Creating a tar Archive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In this activity, you will create four archives using the </a:t>
            </a:r>
            <a:r>
              <a:rPr lang="en" sz="1800">
                <a:latin typeface="Roboto Mono Light"/>
                <a:ea typeface="Roboto Mono Light"/>
                <a:cs typeface="Roboto Mono Light"/>
                <a:sym typeface="Roboto Mono Light"/>
              </a:rPr>
              <a:t>Projects/TarDocs</a:t>
            </a: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 directory. 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Instructions sent via Slack.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Google Shape;1119;p65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0" name="Google Shape;1120;p65"/>
          <p:cNvSpPr txBox="1"/>
          <p:nvPr/>
        </p:nvSpPr>
        <p:spPr>
          <a:xfrm>
            <a:off x="2231675" y="3613200"/>
            <a:ext cx="4644000" cy="7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990000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Creating a tar Archive</a:t>
            </a:r>
            <a:endParaRPr sz="1800">
              <a:solidFill>
                <a:srgbClr val="990000"/>
              </a:solidFill>
              <a:latin typeface="Roboto Mono Medium"/>
              <a:ea typeface="Roboto Mono Medium"/>
              <a:cs typeface="Roboto Mono Medium"/>
              <a:sym typeface="Roboto Mono Medium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Google Shape;1129;p6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Backup Data to Compressed Archive</a:t>
            </a:r>
            <a:endParaRPr/>
          </a:p>
        </p:txBody>
      </p:sp>
      <p:sp>
        <p:nvSpPr>
          <p:cNvPr id="1130" name="Google Shape;1130;p6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tar archives can become very large, so it’s good practice to compress them</a:t>
            </a:r>
            <a:endParaRPr/>
          </a:p>
        </p:txBody>
      </p:sp>
      <p:sp>
        <p:nvSpPr>
          <p:cNvPr id="1131" name="Google Shape;1131;p6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2" name="Google Shape;1132;p67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Data compression</a:t>
            </a: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 makes the file smaller to store and faster to transfer over a network. 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33" name="Google Shape;1133;p67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Mono"/>
                <a:ea typeface="Roboto Mono"/>
                <a:cs typeface="Roboto Mono"/>
                <a:sym typeface="Roboto Mono"/>
              </a:rPr>
              <a:t>tar</a:t>
            </a:r>
            <a:r>
              <a:rPr lang="en" sz="1800"/>
              <a:t> does not compress files</a:t>
            </a: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. However, there are tools that can compress an archive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34" name="Google Shape;1134;p67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The two most popular compression tools are </a:t>
            </a:r>
            <a:r>
              <a:rPr lang="en" sz="1800">
                <a:latin typeface="Roboto Mono Medium"/>
                <a:ea typeface="Roboto Mono Medium"/>
                <a:cs typeface="Roboto Mono Medium"/>
                <a:sym typeface="Roboto Mono Medium"/>
              </a:rPr>
              <a:t>gzip</a:t>
            </a: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 and </a:t>
            </a:r>
            <a:r>
              <a:rPr lang="en" sz="1800"/>
              <a:t>bzip2</a:t>
            </a: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. 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35" name="Google Shape;1135;p67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Now, we’ll demonstrate how to create and compress an archive in </a:t>
            </a:r>
            <a:r>
              <a:rPr lang="en" sz="1800"/>
              <a:t>a single command</a:t>
            </a: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.  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p6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1" name="Google Shape;1141;p68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spcFirstLastPara="1" wrap="square" lIns="457200" tIns="9125" rIns="91440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1C232"/>
                </a:solidFill>
              </a:rPr>
              <a:t>Compression Demo</a:t>
            </a:r>
            <a:endParaRPr>
              <a:solidFill>
                <a:srgbClr val="F1C232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" name="Google Shape;1146;p69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spcFirstLastPara="1" wrap="square" lIns="457200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15 Minutes</a:t>
            </a:r>
            <a:endParaRPr/>
          </a:p>
        </p:txBody>
      </p:sp>
      <p:sp>
        <p:nvSpPr>
          <p:cNvPr id="1147" name="Google Shape;1147;p69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8" name="Google Shape;1148;p69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spcFirstLastPara="1" wrap="square" lIns="256030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Activity</a:t>
            </a:r>
            <a:r>
              <a:rPr lang="en"/>
              <a:t>: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 Backing Up Data to Compressed Archives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In this activity, you will create </a:t>
            </a:r>
            <a:r>
              <a:rPr lang="en" sz="1800">
                <a:latin typeface="Roboto Mono"/>
                <a:ea typeface="Roboto Mono"/>
                <a:cs typeface="Roboto Mono"/>
                <a:sym typeface="Roboto Mono"/>
              </a:rPr>
              <a:t>gzip</a:t>
            </a: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 and </a:t>
            </a:r>
            <a:r>
              <a:rPr lang="en" sz="1800">
                <a:latin typeface="Roboto Mono"/>
                <a:ea typeface="Roboto Mono"/>
                <a:cs typeface="Roboto Mono"/>
                <a:sym typeface="Roboto Mono"/>
              </a:rPr>
              <a:t>bz2</a:t>
            </a: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 archives. 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Instructions sent via Slack.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3" name="Google Shape;1153;p7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4" name="Google Shape;1154;p70"/>
          <p:cNvSpPr txBox="1"/>
          <p:nvPr/>
        </p:nvSpPr>
        <p:spPr>
          <a:xfrm>
            <a:off x="2231675" y="3613200"/>
            <a:ext cx="4644000" cy="7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990000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Backing Up Data to a Tar Archive</a:t>
            </a:r>
            <a:endParaRPr sz="1800">
              <a:solidFill>
                <a:srgbClr val="990000"/>
              </a:solidFill>
              <a:latin typeface="Roboto Mono Medium"/>
              <a:ea typeface="Roboto Mono Medium"/>
              <a:cs typeface="Roboto Mono Medium"/>
              <a:sym typeface="Roboto Mono Medium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7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Today’s Objectives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0" name="Google Shape;1160;p7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By the end of class, you will be able to: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1" name="Google Shape;1161;p7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2" name="Google Shape;1162;p71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Light"/>
              <a:buChar char="☐"/>
            </a:pPr>
            <a:r>
              <a:rPr lang="en" sz="1800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Use </a:t>
            </a:r>
            <a:r>
              <a:rPr lang="en" sz="1800" dirty="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tar</a:t>
            </a:r>
            <a:r>
              <a:rPr lang="en" sz="1800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command to create an archive</a:t>
            </a:r>
            <a:endParaRPr sz="1800" dirty="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Light"/>
              <a:buChar char="☐"/>
            </a:pPr>
            <a:r>
              <a:rPr lang="en" sz="1800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List and search the contents of an archive</a:t>
            </a:r>
            <a:endParaRPr sz="1800" dirty="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Light"/>
              <a:buChar char="☐"/>
            </a:pPr>
            <a:r>
              <a:rPr lang="en" sz="1800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Use </a:t>
            </a:r>
            <a:r>
              <a:rPr lang="en" sz="1800" dirty="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tar</a:t>
            </a:r>
            <a:r>
              <a:rPr lang="en" sz="1800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to extract the contents of an archive. </a:t>
            </a:r>
            <a:endParaRPr sz="1800" dirty="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800"/>
              <a:buFont typeface="Roboto Light"/>
              <a:buChar char="☐"/>
            </a:pPr>
            <a:r>
              <a:rPr lang="en" sz="1800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Backup files and directories to </a:t>
            </a:r>
            <a:r>
              <a:rPr lang="en" sz="1800" dirty="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compresses archives.</a:t>
            </a:r>
            <a:endParaRPr sz="1800" dirty="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63" name="Google Shape;1163;p71"/>
          <p:cNvSpPr/>
          <p:nvPr/>
        </p:nvSpPr>
        <p:spPr>
          <a:xfrm>
            <a:off x="513375" y="1326813"/>
            <a:ext cx="230700" cy="226800"/>
          </a:xfrm>
          <a:prstGeom prst="bevel">
            <a:avLst>
              <a:gd name="adj" fmla="val 12500"/>
            </a:avLst>
          </a:prstGeom>
          <a:solidFill>
            <a:srgbClr val="00FF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4" name="Google Shape;1164;p71"/>
          <p:cNvSpPr/>
          <p:nvPr/>
        </p:nvSpPr>
        <p:spPr>
          <a:xfrm>
            <a:off x="513375" y="1839638"/>
            <a:ext cx="230700" cy="226800"/>
          </a:xfrm>
          <a:prstGeom prst="bevel">
            <a:avLst>
              <a:gd name="adj" fmla="val 12500"/>
            </a:avLst>
          </a:prstGeom>
          <a:solidFill>
            <a:srgbClr val="00FF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5" name="Google Shape;1165;p71"/>
          <p:cNvSpPr/>
          <p:nvPr/>
        </p:nvSpPr>
        <p:spPr>
          <a:xfrm>
            <a:off x="513375" y="2349375"/>
            <a:ext cx="230700" cy="226800"/>
          </a:xfrm>
          <a:prstGeom prst="bevel">
            <a:avLst>
              <a:gd name="adj" fmla="val 12500"/>
            </a:avLst>
          </a:prstGeom>
          <a:solidFill>
            <a:srgbClr val="00FF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6" name="Google Shape;1166;p71"/>
          <p:cNvSpPr/>
          <p:nvPr/>
        </p:nvSpPr>
        <p:spPr>
          <a:xfrm>
            <a:off x="513375" y="2865300"/>
            <a:ext cx="230700" cy="226800"/>
          </a:xfrm>
          <a:prstGeom prst="bevel">
            <a:avLst>
              <a:gd name="adj" fmla="val 12500"/>
            </a:avLst>
          </a:prstGeom>
          <a:solidFill>
            <a:srgbClr val="00FF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7" name="Google Shape;1167;p71"/>
          <p:cNvSpPr/>
          <p:nvPr/>
        </p:nvSpPr>
        <p:spPr>
          <a:xfrm>
            <a:off x="513375" y="3378150"/>
            <a:ext cx="230700" cy="226800"/>
          </a:xfrm>
          <a:prstGeom prst="bevel">
            <a:avLst>
              <a:gd name="adj" fmla="val 12500"/>
            </a:avLst>
          </a:prstGeom>
          <a:solidFill>
            <a:srgbClr val="00FF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Google Shape;1030;p5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Today’s Objectives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1" name="Google Shape;1031;p5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By the end of class, you will be able to: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2" name="Google Shape;1032;p5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3" name="Google Shape;1033;p54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Light"/>
              <a:buChar char="☐"/>
            </a:pPr>
            <a:r>
              <a:rPr lang="en" sz="1800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Use </a:t>
            </a:r>
            <a:r>
              <a:rPr lang="en" sz="1800" dirty="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tar</a:t>
            </a:r>
            <a:r>
              <a:rPr lang="en" sz="1800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command to create an archive</a:t>
            </a:r>
            <a:endParaRPr sz="1800" dirty="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Light"/>
              <a:buChar char="☐"/>
            </a:pPr>
            <a:r>
              <a:rPr lang="en" sz="1800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List and search the contents of an archive</a:t>
            </a:r>
            <a:endParaRPr sz="1800" dirty="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Light"/>
              <a:buChar char="☐"/>
            </a:pPr>
            <a:r>
              <a:rPr lang="en" sz="1800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Use </a:t>
            </a:r>
            <a:r>
              <a:rPr lang="en" sz="1800" dirty="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tar</a:t>
            </a:r>
            <a:r>
              <a:rPr lang="en" sz="1800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to extract the contents of an archive. </a:t>
            </a:r>
            <a:endParaRPr sz="1800" dirty="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800"/>
              <a:buFont typeface="Roboto Light"/>
              <a:buChar char="☐"/>
            </a:pPr>
            <a:r>
              <a:rPr lang="en" sz="1800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Backup files and directories to </a:t>
            </a:r>
            <a:r>
              <a:rPr lang="en" sz="1800" dirty="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compresses archives.</a:t>
            </a:r>
            <a:endParaRPr sz="1800" dirty="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34" name="Google Shape;1034;p54"/>
          <p:cNvSpPr/>
          <p:nvPr/>
        </p:nvSpPr>
        <p:spPr>
          <a:xfrm>
            <a:off x="513375" y="1326813"/>
            <a:ext cx="230700" cy="226800"/>
          </a:xfrm>
          <a:prstGeom prst="bevel">
            <a:avLst>
              <a:gd name="adj" fmla="val 12500"/>
            </a:avLst>
          </a:prstGeom>
          <a:solidFill>
            <a:srgbClr val="EFEFEF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5" name="Google Shape;1035;p54"/>
          <p:cNvSpPr/>
          <p:nvPr/>
        </p:nvSpPr>
        <p:spPr>
          <a:xfrm>
            <a:off x="513375" y="1839638"/>
            <a:ext cx="230700" cy="226800"/>
          </a:xfrm>
          <a:prstGeom prst="bevel">
            <a:avLst>
              <a:gd name="adj" fmla="val 12500"/>
            </a:avLst>
          </a:prstGeom>
          <a:solidFill>
            <a:srgbClr val="EFEFEF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6" name="Google Shape;1036;p54"/>
          <p:cNvSpPr/>
          <p:nvPr/>
        </p:nvSpPr>
        <p:spPr>
          <a:xfrm>
            <a:off x="513375" y="2349375"/>
            <a:ext cx="230700" cy="226800"/>
          </a:xfrm>
          <a:prstGeom prst="bevel">
            <a:avLst>
              <a:gd name="adj" fmla="val 12500"/>
            </a:avLst>
          </a:prstGeom>
          <a:solidFill>
            <a:srgbClr val="EFEFEF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7" name="Google Shape;1037;p54"/>
          <p:cNvSpPr/>
          <p:nvPr/>
        </p:nvSpPr>
        <p:spPr>
          <a:xfrm>
            <a:off x="513375" y="2865300"/>
            <a:ext cx="230700" cy="226800"/>
          </a:xfrm>
          <a:prstGeom prst="bevel">
            <a:avLst>
              <a:gd name="adj" fmla="val 12500"/>
            </a:avLst>
          </a:prstGeom>
          <a:solidFill>
            <a:srgbClr val="EFEFEF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8" name="Google Shape;1038;p54"/>
          <p:cNvSpPr/>
          <p:nvPr/>
        </p:nvSpPr>
        <p:spPr>
          <a:xfrm>
            <a:off x="513375" y="3378150"/>
            <a:ext cx="230700" cy="226800"/>
          </a:xfrm>
          <a:prstGeom prst="bevel">
            <a:avLst>
              <a:gd name="adj" fmla="val 12500"/>
            </a:avLst>
          </a:prstGeom>
          <a:solidFill>
            <a:srgbClr val="EFEFEF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Google Shape;1043;p55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tar</a:t>
            </a:r>
            <a:r>
              <a:rPr lang="en"/>
              <a:t> command</a:t>
            </a:r>
            <a:endParaRPr/>
          </a:p>
        </p:txBody>
      </p:sp>
      <p:sp>
        <p:nvSpPr>
          <p:cNvPr id="1044" name="Google Shape;1044;p55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Google Shape;1049;p5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50" name="Google Shape;1050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7050" y="1710975"/>
            <a:ext cx="1070050" cy="1565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1" name="Google Shape;1051;p56"/>
          <p:cNvSpPr txBox="1"/>
          <p:nvPr/>
        </p:nvSpPr>
        <p:spPr>
          <a:xfrm>
            <a:off x="2901200" y="1498425"/>
            <a:ext cx="5058300" cy="22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Light"/>
                <a:ea typeface="Roboto Light"/>
                <a:cs typeface="Roboto Light"/>
                <a:sym typeface="Roboto Light"/>
              </a:rPr>
              <a:t>The </a:t>
            </a:r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tar</a:t>
            </a:r>
            <a:r>
              <a:rPr lang="en" sz="240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2400">
                <a:latin typeface="Roboto Light"/>
                <a:ea typeface="Roboto Light"/>
                <a:cs typeface="Roboto Light"/>
                <a:sym typeface="Roboto Light"/>
              </a:rPr>
              <a:t>(</a:t>
            </a:r>
            <a:r>
              <a:rPr lang="en" sz="2400">
                <a:latin typeface="Roboto"/>
                <a:ea typeface="Roboto"/>
                <a:cs typeface="Roboto"/>
                <a:sym typeface="Roboto"/>
              </a:rPr>
              <a:t>T</a:t>
            </a:r>
            <a:r>
              <a:rPr lang="en" sz="2400">
                <a:latin typeface="Roboto Light"/>
                <a:ea typeface="Roboto Light"/>
                <a:cs typeface="Roboto Light"/>
                <a:sym typeface="Roboto Light"/>
              </a:rPr>
              <a:t>ape </a:t>
            </a:r>
            <a:r>
              <a:rPr lang="en" sz="2400">
                <a:latin typeface="Roboto"/>
                <a:ea typeface="Roboto"/>
                <a:cs typeface="Roboto"/>
                <a:sym typeface="Roboto"/>
              </a:rPr>
              <a:t>Ar</a:t>
            </a:r>
            <a:r>
              <a:rPr lang="en" sz="2400">
                <a:latin typeface="Roboto Light"/>
                <a:ea typeface="Roboto Light"/>
                <a:cs typeface="Roboto Light"/>
                <a:sym typeface="Roboto Light"/>
              </a:rPr>
              <a:t>chive) command is used for </a:t>
            </a:r>
            <a:r>
              <a:rPr lang="en" sz="2400">
                <a:latin typeface="Roboto"/>
                <a:ea typeface="Roboto"/>
                <a:cs typeface="Roboto"/>
                <a:sym typeface="Roboto"/>
              </a:rPr>
              <a:t>basic backup</a:t>
            </a:r>
            <a:r>
              <a:rPr lang="en" sz="2400">
                <a:latin typeface="Roboto Light"/>
                <a:ea typeface="Roboto Light"/>
                <a:cs typeface="Roboto Light"/>
                <a:sym typeface="Roboto Light"/>
              </a:rPr>
              <a:t> and </a:t>
            </a:r>
            <a:r>
              <a:rPr lang="en" sz="2400">
                <a:latin typeface="Roboto"/>
                <a:ea typeface="Roboto"/>
                <a:cs typeface="Roboto"/>
                <a:sym typeface="Roboto"/>
              </a:rPr>
              <a:t>recovery procedures</a:t>
            </a:r>
            <a:r>
              <a:rPr lang="en" sz="2400">
                <a:latin typeface="Roboto Light"/>
                <a:ea typeface="Roboto Light"/>
                <a:cs typeface="Roboto Light"/>
                <a:sym typeface="Roboto Light"/>
              </a:rPr>
              <a:t>, as well as </a:t>
            </a:r>
            <a:r>
              <a:rPr lang="en" sz="2400">
                <a:latin typeface="Roboto"/>
                <a:ea typeface="Roboto"/>
                <a:cs typeface="Roboto"/>
                <a:sym typeface="Roboto"/>
              </a:rPr>
              <a:t>archive documents</a:t>
            </a:r>
            <a:r>
              <a:rPr lang="en" sz="2400">
                <a:latin typeface="Roboto Light"/>
                <a:ea typeface="Roboto Light"/>
                <a:cs typeface="Roboto Light"/>
                <a:sym typeface="Roboto Light"/>
              </a:rPr>
              <a:t> and </a:t>
            </a:r>
            <a:r>
              <a:rPr lang="en" sz="2400">
                <a:latin typeface="Roboto"/>
                <a:ea typeface="Roboto"/>
                <a:cs typeface="Roboto"/>
                <a:sym typeface="Roboto"/>
              </a:rPr>
              <a:t>distributing software.</a:t>
            </a:r>
            <a:r>
              <a:rPr lang="en" sz="2400"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endParaRPr sz="2400"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Google Shape;1056;p5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tar Command</a:t>
            </a:r>
            <a:endParaRPr/>
          </a:p>
        </p:txBody>
      </p:sp>
      <p:sp>
        <p:nvSpPr>
          <p:cNvPr id="1057" name="Google Shape;1057;p5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tar is the most popular archiving tool used in Unix systems. </a:t>
            </a:r>
            <a:endParaRPr/>
          </a:p>
        </p:txBody>
      </p:sp>
      <p:sp>
        <p:nvSpPr>
          <p:cNvPr id="1058" name="Google Shape;1058;p5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9" name="Google Shape;1059;p57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4292E"/>
                </a:solidFill>
                <a:latin typeface="Roboto Mono"/>
                <a:ea typeface="Roboto Mono"/>
                <a:cs typeface="Roboto Mono"/>
                <a:sym typeface="Roboto Mono"/>
              </a:rPr>
              <a:t>tar</a:t>
            </a:r>
            <a:r>
              <a:rPr lang="en">
                <a:solidFill>
                  <a:srgbClr val="24292E"/>
                </a:solidFill>
                <a:latin typeface="Roboto Light"/>
                <a:ea typeface="Roboto Light"/>
                <a:cs typeface="Roboto Light"/>
                <a:sym typeface="Roboto Light"/>
              </a:rPr>
              <a:t> program stores multiple files or directories in a single, highly compressed file called a </a:t>
            </a:r>
            <a:r>
              <a:rPr lang="en">
                <a:solidFill>
                  <a:srgbClr val="24292E"/>
                </a:solidFill>
                <a:latin typeface="Roboto Mono"/>
                <a:ea typeface="Roboto Mono"/>
                <a:cs typeface="Roboto Mono"/>
                <a:sym typeface="Roboto Mono"/>
              </a:rPr>
              <a:t>tarball.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60" name="Google Shape;1060;p57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4292E"/>
                </a:solidFill>
              </a:rPr>
              <a:t>Data compression</a:t>
            </a:r>
            <a:r>
              <a:rPr lang="en">
                <a:solidFill>
                  <a:srgbClr val="24292E"/>
                </a:solidFill>
                <a:latin typeface="Roboto Light"/>
                <a:ea typeface="Roboto Light"/>
                <a:cs typeface="Roboto Light"/>
                <a:sym typeface="Roboto Light"/>
              </a:rPr>
              <a:t> reduces the size of files to save storage and allows for faster transfer over the network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061" name="Google Shape;1061;p57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4292E"/>
                </a:solidFill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r>
              <a:rPr lang="en">
                <a:solidFill>
                  <a:srgbClr val="24292E"/>
                </a:solidFill>
              </a:rPr>
              <a:t>Backups</a:t>
            </a:r>
            <a:r>
              <a:rPr lang="en">
                <a:solidFill>
                  <a:srgbClr val="24292E"/>
                </a:solidFill>
                <a:latin typeface="Roboto Light"/>
                <a:ea typeface="Roboto Light"/>
                <a:cs typeface="Roboto Light"/>
                <a:sym typeface="Roboto Light"/>
              </a:rPr>
              <a:t> are important to maintain compliance with regulations, ensure that systems can recover from cyberattacks and natural disasters.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062" name="Google Shape;1062;p57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4292E"/>
                </a:solidFill>
              </a:rPr>
              <a:t>Backups</a:t>
            </a:r>
            <a:r>
              <a:rPr lang="en">
                <a:solidFill>
                  <a:srgbClr val="24292E"/>
                </a:solidFill>
                <a:latin typeface="Roboto Light"/>
                <a:ea typeface="Roboto Light"/>
                <a:cs typeface="Roboto Light"/>
                <a:sym typeface="Roboto Light"/>
              </a:rPr>
              <a:t> are normally done on one system and then the archives moved to another.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067;p5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tar syntax</a:t>
            </a:r>
            <a:endParaRPr/>
          </a:p>
        </p:txBody>
      </p:sp>
      <p:sp>
        <p:nvSpPr>
          <p:cNvPr id="1068" name="Google Shape;1068;p5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tar [option(s)] [archive_name] [objects_to_archive]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69" name="Google Shape;1069;p5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0" name="Google Shape;1070;p58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Mono Medium"/>
                <a:ea typeface="Roboto Mono Medium"/>
                <a:cs typeface="Roboto Mono Medium"/>
                <a:sym typeface="Roboto Mono Medium"/>
              </a:rPr>
              <a:t>c</a:t>
            </a:r>
            <a:r>
              <a:rPr lang="en" sz="1800"/>
              <a:t> = create an archive</a:t>
            </a:r>
            <a:endParaRPr sz="1800"/>
          </a:p>
        </p:txBody>
      </p:sp>
      <p:sp>
        <p:nvSpPr>
          <p:cNvPr id="1071" name="Google Shape;1071;p58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Mono Medium"/>
                <a:ea typeface="Roboto Mono Medium"/>
                <a:cs typeface="Roboto Mono Medium"/>
                <a:sym typeface="Roboto Mono Medium"/>
              </a:rPr>
              <a:t>v</a:t>
            </a:r>
            <a:r>
              <a:rPr lang="en" sz="1800"/>
              <a:t> = verbose</a:t>
            </a:r>
            <a:endParaRPr sz="1800"/>
          </a:p>
        </p:txBody>
      </p:sp>
      <p:sp>
        <p:nvSpPr>
          <p:cNvPr id="1072" name="Google Shape;1072;p58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Mono Medium"/>
                <a:ea typeface="Roboto Mono Medium"/>
                <a:cs typeface="Roboto Mono Medium"/>
                <a:sym typeface="Roboto Mono Medium"/>
              </a:rPr>
              <a:t>f</a:t>
            </a:r>
            <a:r>
              <a:rPr lang="en" sz="1800"/>
              <a:t> = filename(s) to archive </a:t>
            </a:r>
            <a:endParaRPr sz="1800"/>
          </a:p>
        </p:txBody>
      </p:sp>
      <p:sp>
        <p:nvSpPr>
          <p:cNvPr id="1073" name="Google Shape;1073;p58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Mono Medium"/>
                <a:ea typeface="Roboto Mono Medium"/>
                <a:cs typeface="Roboto Mono Medium"/>
                <a:sym typeface="Roboto Mono Medium"/>
              </a:rPr>
              <a:t>x</a:t>
            </a:r>
            <a:r>
              <a:rPr lang="en" sz="1800"/>
              <a:t> = list contents</a:t>
            </a:r>
            <a:endParaRPr sz="1800"/>
          </a:p>
        </p:txBody>
      </p:sp>
      <p:sp>
        <p:nvSpPr>
          <p:cNvPr id="1074" name="Google Shape;1074;p58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Mono Medium"/>
                <a:ea typeface="Roboto Mono Medium"/>
                <a:cs typeface="Roboto Mono Medium"/>
                <a:sym typeface="Roboto Mono Medium"/>
              </a:rPr>
              <a:t>man tar</a:t>
            </a:r>
            <a:r>
              <a:rPr lang="en" sz="1800"/>
              <a:t> = obtain information on all options</a:t>
            </a:r>
            <a:endParaRPr sz="18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Google Shape;1079;p5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tar Command</a:t>
            </a:r>
            <a:endParaRPr/>
          </a:p>
        </p:txBody>
      </p:sp>
      <p:sp>
        <p:nvSpPr>
          <p:cNvPr id="1080" name="Google Shape;1080;p5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tar command can be written in </a:t>
            </a: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three different styles</a:t>
            </a:r>
            <a:r>
              <a:rPr lang="en"/>
              <a:t>:</a:t>
            </a:r>
            <a:endParaRPr/>
          </a:p>
        </p:txBody>
      </p:sp>
      <p:sp>
        <p:nvSpPr>
          <p:cNvPr id="1081" name="Google Shape;1081;p5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2" name="Google Shape;1082;p59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36222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>
                <a:solidFill>
                  <a:srgbClr val="134F5C"/>
                </a:solidFill>
                <a:latin typeface="Roboto Medium"/>
                <a:ea typeface="Roboto Medium"/>
                <a:cs typeface="Roboto Medium"/>
                <a:sym typeface="Roboto Medium"/>
              </a:rPr>
              <a:t>Traditional</a:t>
            </a:r>
            <a:r>
              <a:rPr lang="en" sz="1800"/>
              <a:t>: options are a cluster of letters</a:t>
            </a:r>
            <a:endParaRPr sz="180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/>
              <a:t>	</a:t>
            </a:r>
            <a:r>
              <a:rPr lang="en" sz="1800">
                <a:latin typeface="Roboto Mono Medium"/>
                <a:ea typeface="Roboto Mono Medium"/>
                <a:cs typeface="Roboto Mono Medium"/>
                <a:sym typeface="Roboto Mono Medium"/>
              </a:rPr>
              <a:t>tar cvf a.tar /etc</a:t>
            </a:r>
            <a:endParaRPr sz="1800">
              <a:latin typeface="Roboto Mono Medium"/>
              <a:ea typeface="Roboto Mono Medium"/>
              <a:cs typeface="Roboto Mono Medium"/>
              <a:sym typeface="Roboto Mono Medium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457200" lvl="0" indent="-342900" algn="l" rtl="0">
              <a:spcBef>
                <a:spcPts val="80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>
                <a:solidFill>
                  <a:srgbClr val="0B5394"/>
                </a:solidFill>
                <a:latin typeface="Roboto Medium"/>
                <a:ea typeface="Roboto Medium"/>
                <a:cs typeface="Roboto Medium"/>
                <a:sym typeface="Roboto Medium"/>
              </a:rPr>
              <a:t>Short</a:t>
            </a:r>
            <a:r>
              <a:rPr lang="en" sz="1800"/>
              <a:t>: prepends the “-” to the option that is used most in Unix commands</a:t>
            </a:r>
            <a:endParaRPr sz="180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/>
              <a:t>	</a:t>
            </a:r>
            <a:r>
              <a:rPr lang="en" sz="1800">
                <a:latin typeface="Roboto Mono Medium"/>
                <a:ea typeface="Roboto Mono Medium"/>
                <a:cs typeface="Roboto Mono Medium"/>
                <a:sym typeface="Roboto Mono Medium"/>
              </a:rPr>
              <a:t>tar -xvf a.tar</a:t>
            </a:r>
            <a:r>
              <a:rPr lang="en" sz="1800"/>
              <a:t>  or  </a:t>
            </a:r>
            <a:r>
              <a:rPr lang="en" sz="1800">
                <a:latin typeface="Roboto Mono Medium"/>
                <a:ea typeface="Roboto Mono Medium"/>
                <a:cs typeface="Roboto Mono Medium"/>
                <a:sym typeface="Roboto Mono Medium"/>
              </a:rPr>
              <a:t>tar -x -v -f a.tar</a:t>
            </a:r>
            <a:endParaRPr sz="1800">
              <a:latin typeface="Roboto Mono Medium"/>
              <a:ea typeface="Roboto Mono Medium"/>
              <a:cs typeface="Roboto Mono Medium"/>
              <a:sym typeface="Roboto Mono Medium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457200" lvl="0" indent="-342900" algn="l" rtl="0">
              <a:spcBef>
                <a:spcPts val="80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>
                <a:solidFill>
                  <a:srgbClr val="351C75"/>
                </a:solidFill>
                <a:latin typeface="Roboto Medium"/>
                <a:ea typeface="Roboto Medium"/>
                <a:cs typeface="Roboto Medium"/>
                <a:sym typeface="Roboto Medium"/>
              </a:rPr>
              <a:t>Long</a:t>
            </a:r>
            <a:r>
              <a:rPr lang="en" sz="1800"/>
              <a:t>: spells out the option name</a:t>
            </a:r>
            <a:endParaRPr sz="1800"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800"/>
              <a:t>	</a:t>
            </a:r>
            <a:r>
              <a:rPr lang="en" sz="1800">
                <a:latin typeface="Roboto Mono Medium"/>
                <a:ea typeface="Roboto Mono Medium"/>
                <a:cs typeface="Roboto Mono Medium"/>
                <a:sym typeface="Roboto Mono Medium"/>
              </a:rPr>
              <a:t>tar --create --file --verbose a.tar /etc</a:t>
            </a:r>
            <a:endParaRPr sz="1800">
              <a:latin typeface="Roboto Mono Medium"/>
              <a:ea typeface="Roboto Mono Medium"/>
              <a:cs typeface="Roboto Mono Medium"/>
              <a:sym typeface="Roboto Mono Medium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p6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8" name="Google Shape;1088;p60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spcFirstLastPara="1" wrap="square" lIns="457200" tIns="9125" rIns="91440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1C232"/>
                </a:solidFill>
              </a:rPr>
              <a:t>Listing and Extracting the Contents of an Archive</a:t>
            </a:r>
            <a:endParaRPr>
              <a:solidFill>
                <a:srgbClr val="F1C232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" name="Google Shape;1093;p61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spcFirstLastPara="1" wrap="square" lIns="457200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 Minutes</a:t>
            </a:r>
            <a:endParaRPr/>
          </a:p>
        </p:txBody>
      </p:sp>
      <p:sp>
        <p:nvSpPr>
          <p:cNvPr id="1094" name="Google Shape;1094;p61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Part 3 heads up…use “tree” to determine full path first and use man pages or Google to find new option.</a:t>
            </a:r>
            <a:endParaRPr b="1" dirty="0"/>
          </a:p>
        </p:txBody>
      </p:sp>
      <p:sp>
        <p:nvSpPr>
          <p:cNvPr id="1095" name="Google Shape;1095;p61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spcFirstLastPara="1" wrap="square" lIns="256030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Activity: Listing and Untaring an Archive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In this activity, you will list and extract the contents of an archive. 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Instructions sent via Slack.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</TotalTime>
  <Words>508</Words>
  <Application>Microsoft Macintosh PowerPoint</Application>
  <PresentationFormat>On-screen Show (16:9)</PresentationFormat>
  <Paragraphs>77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8" baseType="lpstr">
      <vt:lpstr>Arial</vt:lpstr>
      <vt:lpstr>Roboto Medium</vt:lpstr>
      <vt:lpstr>Roboto Mono Light</vt:lpstr>
      <vt:lpstr>Roboto Mono</vt:lpstr>
      <vt:lpstr>Roboto</vt:lpstr>
      <vt:lpstr>Roboto Light</vt:lpstr>
      <vt:lpstr>Roboto Mono Medium</vt:lpstr>
      <vt:lpstr>Roboto Thin</vt:lpstr>
      <vt:lpstr>Simple Light</vt:lpstr>
      <vt:lpstr>Linux 3 Day 1 </vt:lpstr>
      <vt:lpstr>Today’s Objectives </vt:lpstr>
      <vt:lpstr>tar command</vt:lpstr>
      <vt:lpstr>PowerPoint Presentation</vt:lpstr>
      <vt:lpstr>The tar Command</vt:lpstr>
      <vt:lpstr>tar syntax</vt:lpstr>
      <vt:lpstr>The tar Command</vt:lpstr>
      <vt:lpstr>Listing and Extracting the Contents of an Archive</vt:lpstr>
      <vt:lpstr>20 Minutes</vt:lpstr>
      <vt:lpstr>PowerPoint Presentation</vt:lpstr>
      <vt:lpstr>Creating a tar Archive</vt:lpstr>
      <vt:lpstr>20 Minutes</vt:lpstr>
      <vt:lpstr>PowerPoint Presentation</vt:lpstr>
      <vt:lpstr>PowerPoint Presentation</vt:lpstr>
      <vt:lpstr>Backup Data to Compressed Archive</vt:lpstr>
      <vt:lpstr>Compression Demo</vt:lpstr>
      <vt:lpstr>15 Minutes</vt:lpstr>
      <vt:lpstr>PowerPoint Presentation</vt:lpstr>
      <vt:lpstr>Today’s Objectives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Linux 3 Day 1 </dc:title>
  <cp:lastModifiedBy>Tony Wilson</cp:lastModifiedBy>
  <cp:revision>2</cp:revision>
  <dcterms:modified xsi:type="dcterms:W3CDTF">2019-07-15T22:54:53Z</dcterms:modified>
</cp:coreProperties>
</file>